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90" r:id="rId2"/>
    <p:sldId id="491" r:id="rId3"/>
    <p:sldId id="492" r:id="rId4"/>
    <p:sldId id="493" r:id="rId5"/>
    <p:sldId id="494" r:id="rId6"/>
    <p:sldId id="497" r:id="rId7"/>
    <p:sldId id="498" r:id="rId8"/>
    <p:sldId id="499" r:id="rId9"/>
    <p:sldId id="501" r:id="rId10"/>
    <p:sldId id="502" r:id="rId11"/>
    <p:sldId id="503" r:id="rId12"/>
    <p:sldId id="505" r:id="rId13"/>
    <p:sldId id="506" r:id="rId14"/>
    <p:sldId id="507" r:id="rId15"/>
    <p:sldId id="508" r:id="rId16"/>
    <p:sldId id="518" r:id="rId17"/>
    <p:sldId id="517" r:id="rId18"/>
    <p:sldId id="511" r:id="rId19"/>
    <p:sldId id="512" r:id="rId20"/>
    <p:sldId id="513" r:id="rId21"/>
    <p:sldId id="519" r:id="rId22"/>
    <p:sldId id="514" r:id="rId23"/>
    <p:sldId id="515" r:id="rId24"/>
    <p:sldId id="520" r:id="rId25"/>
    <p:sldId id="521" r:id="rId26"/>
    <p:sldId id="5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FF"/>
    <a:srgbClr val="5B9BD5"/>
    <a:srgbClr val="4472C4"/>
    <a:srgbClr val="4E6CA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2" autoAdjust="0"/>
    <p:restoredTop sz="94756" autoAdjust="0"/>
  </p:normalViewPr>
  <p:slideViewPr>
    <p:cSldViewPr snapToGrid="0">
      <p:cViewPr varScale="1">
        <p:scale>
          <a:sx n="135" d="100"/>
          <a:sy n="135" d="100"/>
        </p:scale>
        <p:origin x="24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890BB-7C5B-4A80-93B4-9F3E04040E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23EE29-24E6-49E7-9C08-56DB9A919616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项目内容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9795080-F6E7-44B9-B7C6-3BF8CF5C9AAE}" type="parTrans" cxnId="{F639A255-87C4-4B93-998A-236BCAED0B90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3EFFCF9-05C3-4556-97B4-6727D224E6E4}" type="sibTrans" cxnId="{F639A255-87C4-4B93-998A-236BCAED0B90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9923218-6856-401B-85D0-A6CA561BC0EC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实验室参观与交流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7784ED9-E250-4026-A98C-96EC799A1AF2}" type="parTrans" cxnId="{12663286-CBB7-4CFA-AF67-B92AC2185A6F}">
      <dgm:prSet/>
      <dgm:spPr>
        <a:solidFill>
          <a:srgbClr val="FF0000"/>
        </a:solidFill>
      </dgm:spPr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539D943-1DBC-4FE1-A91F-9F09BDC14E03}" type="sibTrans" cxnId="{12663286-CBB7-4CFA-AF67-B92AC2185A6F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5B4272C-1758-4B4F-8E37-4B4AEA99A60D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团队训练及英语学习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E3A1B12-ECB8-4202-BB1C-A66B72283387}" type="parTrans" cxnId="{AF6ACCF2-AE48-4015-969B-DE0EAE463034}">
      <dgm:prSet/>
      <dgm:spPr>
        <a:solidFill>
          <a:srgbClr val="FF0000"/>
        </a:solidFill>
      </dgm:spPr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F1786FA-A179-4F62-86D4-0D6115FE6F1A}" type="sibTrans" cxnId="{AF6ACCF2-AE48-4015-969B-DE0EAE463034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2CAB2DC-CCD7-4A0F-9DDE-43019D88268B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社会与文化交流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896E930-5C06-4A5C-8C33-79BC2A0C7C19}" type="parTrans" cxnId="{DAFC728B-7DCB-44A3-AC8B-54372AA23124}">
      <dgm:prSet/>
      <dgm:spPr>
        <a:solidFill>
          <a:srgbClr val="FF0000"/>
        </a:solidFill>
      </dgm:spPr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B13218B-F9A2-4E1F-A76C-BAE5FF00D91F}" type="sibTrans" cxnId="{DAFC728B-7DCB-44A3-AC8B-54372AA23124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18CDC9A-AD3D-44AA-B515-BCA5AAD893C4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课程</a:t>
          </a:r>
        </a:p>
        <a:p>
          <a:r>
            <a: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学习</a:t>
          </a:r>
          <a:endParaRPr lang="zh-CN" altLang="en-US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235E9E5-5A2D-4316-B910-94C11F10F8E9}" type="parTrans" cxnId="{62871E1E-1393-4F35-8FCF-0CE7E8C69047}">
      <dgm:prSet/>
      <dgm:spPr>
        <a:solidFill>
          <a:srgbClr val="FF0000"/>
        </a:solidFill>
      </dgm:spPr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00340D4-38B6-44C4-A53A-3082F6EAC98E}" type="sibTrans" cxnId="{62871E1E-1393-4F35-8FCF-0CE7E8C69047}">
      <dgm:prSet/>
      <dgm:spPr/>
      <dgm:t>
        <a:bodyPr/>
        <a:lstStyle/>
        <a:p>
          <a:endParaRPr lang="zh-CN" altLang="en-US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AB32A94-8CC2-43A6-A077-87E5F2894241}" type="pres">
      <dgm:prSet presAssocID="{FA9890BB-7C5B-4A80-93B4-9F3E04040E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C4215B-9F75-4AD6-8FC3-EDD9C91A4C56}" type="pres">
      <dgm:prSet presAssocID="{1B23EE29-24E6-49E7-9C08-56DB9A91961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727DEBF5-B335-4ED3-827D-A26D45AC15F0}" type="pres">
      <dgm:prSet presAssocID="{57784ED9-E250-4026-A98C-96EC799A1AF2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3180F80F-AABD-4D0A-B8C4-683D0A3AF924}" type="pres">
      <dgm:prSet presAssocID="{57784ED9-E250-4026-A98C-96EC799A1AF2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CA6427ED-E03B-4D3F-8345-8B7BD34DC39C}" type="pres">
      <dgm:prSet presAssocID="{E9923218-6856-401B-85D0-A6CA561BC0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6A87A-6475-4963-AA7C-352BFF29FF31}" type="pres">
      <dgm:prSet presAssocID="{3E3A1B12-ECB8-4202-BB1C-A66B72283387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643DDD8D-BEB7-47B6-941E-B6AAEB244476}" type="pres">
      <dgm:prSet presAssocID="{3E3A1B12-ECB8-4202-BB1C-A66B72283387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F7A8B745-DD04-4D25-9F7C-C7B43AEEC20C}" type="pres">
      <dgm:prSet presAssocID="{65B4272C-1758-4B4F-8E37-4B4AEA99A6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6A6DDC-0BB7-451D-9E91-CDE4BC2E7FCE}" type="pres">
      <dgm:prSet presAssocID="{E896E930-5C06-4A5C-8C33-79BC2A0C7C19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63573E27-48F2-4E2E-9EF2-05BEC0637237}" type="pres">
      <dgm:prSet presAssocID="{E896E930-5C06-4A5C-8C33-79BC2A0C7C19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3CBC5C83-21E9-4762-85F6-35687A8D72BB}" type="pres">
      <dgm:prSet presAssocID="{22CAB2DC-CCD7-4A0F-9DDE-43019D8826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ECCA7F-035B-48F4-9D75-1D7094BC1C8C}" type="pres">
      <dgm:prSet presAssocID="{C235E9E5-5A2D-4316-B910-94C11F10F8E9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1A1FF14-AE09-4F53-BBFB-D27E7D12E219}" type="pres">
      <dgm:prSet presAssocID="{C235E9E5-5A2D-4316-B910-94C11F10F8E9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100B0B8B-B971-4363-B31C-92A85210A2AE}" type="pres">
      <dgm:prSet presAssocID="{D18CDC9A-AD3D-44AA-B515-BCA5AAD893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3C84FE-301C-6F43-AA4D-D35FE12E6F36}" type="presOf" srcId="{3E3A1B12-ECB8-4202-BB1C-A66B72283387}" destId="{643DDD8D-BEB7-47B6-941E-B6AAEB244476}" srcOrd="1" destOrd="0" presId="urn:microsoft.com/office/officeart/2005/8/layout/radial5"/>
    <dgm:cxn modelId="{0B3C5671-0532-F84C-9637-40A1324CDBBE}" type="presOf" srcId="{E896E930-5C06-4A5C-8C33-79BC2A0C7C19}" destId="{63573E27-48F2-4E2E-9EF2-05BEC0637237}" srcOrd="1" destOrd="0" presId="urn:microsoft.com/office/officeart/2005/8/layout/radial5"/>
    <dgm:cxn modelId="{88ABE48A-6E4D-D74A-B90E-49B941576253}" type="presOf" srcId="{FA9890BB-7C5B-4A80-93B4-9F3E04040E27}" destId="{0AB32A94-8CC2-43A6-A077-87E5F2894241}" srcOrd="0" destOrd="0" presId="urn:microsoft.com/office/officeart/2005/8/layout/radial5"/>
    <dgm:cxn modelId="{9A3C48CF-1A8B-5942-BFAD-A9370699F434}" type="presOf" srcId="{57784ED9-E250-4026-A98C-96EC799A1AF2}" destId="{3180F80F-AABD-4D0A-B8C4-683D0A3AF924}" srcOrd="1" destOrd="0" presId="urn:microsoft.com/office/officeart/2005/8/layout/radial5"/>
    <dgm:cxn modelId="{AF6ACCF2-AE48-4015-969B-DE0EAE463034}" srcId="{1B23EE29-24E6-49E7-9C08-56DB9A919616}" destId="{65B4272C-1758-4B4F-8E37-4B4AEA99A60D}" srcOrd="1" destOrd="0" parTransId="{3E3A1B12-ECB8-4202-BB1C-A66B72283387}" sibTransId="{FF1786FA-A179-4F62-86D4-0D6115FE6F1A}"/>
    <dgm:cxn modelId="{386630F1-4D48-9845-BF4B-C2C5399618CA}" type="presOf" srcId="{65B4272C-1758-4B4F-8E37-4B4AEA99A60D}" destId="{F7A8B745-DD04-4D25-9F7C-C7B43AEEC20C}" srcOrd="0" destOrd="0" presId="urn:microsoft.com/office/officeart/2005/8/layout/radial5"/>
    <dgm:cxn modelId="{67BC830D-1802-4242-AFC4-8FEE6E8EAF7B}" type="presOf" srcId="{D18CDC9A-AD3D-44AA-B515-BCA5AAD893C4}" destId="{100B0B8B-B971-4363-B31C-92A85210A2AE}" srcOrd="0" destOrd="0" presId="urn:microsoft.com/office/officeart/2005/8/layout/radial5"/>
    <dgm:cxn modelId="{62871E1E-1393-4F35-8FCF-0CE7E8C69047}" srcId="{1B23EE29-24E6-49E7-9C08-56DB9A919616}" destId="{D18CDC9A-AD3D-44AA-B515-BCA5AAD893C4}" srcOrd="3" destOrd="0" parTransId="{C235E9E5-5A2D-4316-B910-94C11F10F8E9}" sibTransId="{900340D4-38B6-44C4-A53A-3082F6EAC98E}"/>
    <dgm:cxn modelId="{B08D9A42-76B1-0942-8954-0F4ECECCA47E}" type="presOf" srcId="{E9923218-6856-401B-85D0-A6CA561BC0EC}" destId="{CA6427ED-E03B-4D3F-8345-8B7BD34DC39C}" srcOrd="0" destOrd="0" presId="urn:microsoft.com/office/officeart/2005/8/layout/radial5"/>
    <dgm:cxn modelId="{E865EA12-E161-554F-9F7B-85D5B1C755F4}" type="presOf" srcId="{E896E930-5C06-4A5C-8C33-79BC2A0C7C19}" destId="{456A6DDC-0BB7-451D-9E91-CDE4BC2E7FCE}" srcOrd="0" destOrd="0" presId="urn:microsoft.com/office/officeart/2005/8/layout/radial5"/>
    <dgm:cxn modelId="{74B96172-94F9-7D47-BD94-D7F39C60F514}" type="presOf" srcId="{1B23EE29-24E6-49E7-9C08-56DB9A919616}" destId="{30C4215B-9F75-4AD6-8FC3-EDD9C91A4C56}" srcOrd="0" destOrd="0" presId="urn:microsoft.com/office/officeart/2005/8/layout/radial5"/>
    <dgm:cxn modelId="{DAFC728B-7DCB-44A3-AC8B-54372AA23124}" srcId="{1B23EE29-24E6-49E7-9C08-56DB9A919616}" destId="{22CAB2DC-CCD7-4A0F-9DDE-43019D88268B}" srcOrd="2" destOrd="0" parTransId="{E896E930-5C06-4A5C-8C33-79BC2A0C7C19}" sibTransId="{CB13218B-F9A2-4E1F-A76C-BAE5FF00D91F}"/>
    <dgm:cxn modelId="{EC1E3A1C-3CD1-C749-AB1C-2A581CB57974}" type="presOf" srcId="{22CAB2DC-CCD7-4A0F-9DDE-43019D88268B}" destId="{3CBC5C83-21E9-4762-85F6-35687A8D72BB}" srcOrd="0" destOrd="0" presId="urn:microsoft.com/office/officeart/2005/8/layout/radial5"/>
    <dgm:cxn modelId="{AFDE01FB-E211-6647-921A-B8C0F68EF548}" type="presOf" srcId="{3E3A1B12-ECB8-4202-BB1C-A66B72283387}" destId="{8BF6A87A-6475-4963-AA7C-352BFF29FF31}" srcOrd="0" destOrd="0" presId="urn:microsoft.com/office/officeart/2005/8/layout/radial5"/>
    <dgm:cxn modelId="{8556673E-F7D6-1045-8F84-1D7BFA05461B}" type="presOf" srcId="{C235E9E5-5A2D-4316-B910-94C11F10F8E9}" destId="{24ECCA7F-035B-48F4-9D75-1D7094BC1C8C}" srcOrd="0" destOrd="0" presId="urn:microsoft.com/office/officeart/2005/8/layout/radial5"/>
    <dgm:cxn modelId="{12663286-CBB7-4CFA-AF67-B92AC2185A6F}" srcId="{1B23EE29-24E6-49E7-9C08-56DB9A919616}" destId="{E9923218-6856-401B-85D0-A6CA561BC0EC}" srcOrd="0" destOrd="0" parTransId="{57784ED9-E250-4026-A98C-96EC799A1AF2}" sibTransId="{0539D943-1DBC-4FE1-A91F-9F09BDC14E03}"/>
    <dgm:cxn modelId="{1AC31673-F82A-2940-B057-B0802A8DC0B7}" type="presOf" srcId="{57784ED9-E250-4026-A98C-96EC799A1AF2}" destId="{727DEBF5-B335-4ED3-827D-A26D45AC15F0}" srcOrd="0" destOrd="0" presId="urn:microsoft.com/office/officeart/2005/8/layout/radial5"/>
    <dgm:cxn modelId="{F639A255-87C4-4B93-998A-236BCAED0B90}" srcId="{FA9890BB-7C5B-4A80-93B4-9F3E04040E27}" destId="{1B23EE29-24E6-49E7-9C08-56DB9A919616}" srcOrd="0" destOrd="0" parTransId="{A9795080-F6E7-44B9-B7C6-3BF8CF5C9AAE}" sibTransId="{D3EFFCF9-05C3-4556-97B4-6727D224E6E4}"/>
    <dgm:cxn modelId="{B913C8FF-B82D-2A44-B4F3-DE1B7B5162A0}" type="presOf" srcId="{C235E9E5-5A2D-4316-B910-94C11F10F8E9}" destId="{21A1FF14-AE09-4F53-BBFB-D27E7D12E219}" srcOrd="1" destOrd="0" presId="urn:microsoft.com/office/officeart/2005/8/layout/radial5"/>
    <dgm:cxn modelId="{7B7C6219-969F-F24A-BDC1-5DDED6B218BC}" type="presParOf" srcId="{0AB32A94-8CC2-43A6-A077-87E5F2894241}" destId="{30C4215B-9F75-4AD6-8FC3-EDD9C91A4C56}" srcOrd="0" destOrd="0" presId="urn:microsoft.com/office/officeart/2005/8/layout/radial5"/>
    <dgm:cxn modelId="{052F1115-2B4B-0D4B-9529-221E0AF6B17E}" type="presParOf" srcId="{0AB32A94-8CC2-43A6-A077-87E5F2894241}" destId="{727DEBF5-B335-4ED3-827D-A26D45AC15F0}" srcOrd="1" destOrd="0" presId="urn:microsoft.com/office/officeart/2005/8/layout/radial5"/>
    <dgm:cxn modelId="{CC0FB4DC-E229-0E4C-9131-7E3D66C1C6AD}" type="presParOf" srcId="{727DEBF5-B335-4ED3-827D-A26D45AC15F0}" destId="{3180F80F-AABD-4D0A-B8C4-683D0A3AF924}" srcOrd="0" destOrd="0" presId="urn:microsoft.com/office/officeart/2005/8/layout/radial5"/>
    <dgm:cxn modelId="{E0F264F6-689D-C14C-AFF3-3CE1D0F3EA93}" type="presParOf" srcId="{0AB32A94-8CC2-43A6-A077-87E5F2894241}" destId="{CA6427ED-E03B-4D3F-8345-8B7BD34DC39C}" srcOrd="2" destOrd="0" presId="urn:microsoft.com/office/officeart/2005/8/layout/radial5"/>
    <dgm:cxn modelId="{949176A3-D357-8142-B420-880A1E5BF8E9}" type="presParOf" srcId="{0AB32A94-8CC2-43A6-A077-87E5F2894241}" destId="{8BF6A87A-6475-4963-AA7C-352BFF29FF31}" srcOrd="3" destOrd="0" presId="urn:microsoft.com/office/officeart/2005/8/layout/radial5"/>
    <dgm:cxn modelId="{BAB6FFE4-9F7E-984F-A042-353B1826E16E}" type="presParOf" srcId="{8BF6A87A-6475-4963-AA7C-352BFF29FF31}" destId="{643DDD8D-BEB7-47B6-941E-B6AAEB244476}" srcOrd="0" destOrd="0" presId="urn:microsoft.com/office/officeart/2005/8/layout/radial5"/>
    <dgm:cxn modelId="{E0BEA530-4C38-0549-B508-001080DD7A4D}" type="presParOf" srcId="{0AB32A94-8CC2-43A6-A077-87E5F2894241}" destId="{F7A8B745-DD04-4D25-9F7C-C7B43AEEC20C}" srcOrd="4" destOrd="0" presId="urn:microsoft.com/office/officeart/2005/8/layout/radial5"/>
    <dgm:cxn modelId="{0487FE49-233A-9D40-A316-458F8FEED4A7}" type="presParOf" srcId="{0AB32A94-8CC2-43A6-A077-87E5F2894241}" destId="{456A6DDC-0BB7-451D-9E91-CDE4BC2E7FCE}" srcOrd="5" destOrd="0" presId="urn:microsoft.com/office/officeart/2005/8/layout/radial5"/>
    <dgm:cxn modelId="{F5389AC9-809E-EF4F-9704-91CB48B1257F}" type="presParOf" srcId="{456A6DDC-0BB7-451D-9E91-CDE4BC2E7FCE}" destId="{63573E27-48F2-4E2E-9EF2-05BEC0637237}" srcOrd="0" destOrd="0" presId="urn:microsoft.com/office/officeart/2005/8/layout/radial5"/>
    <dgm:cxn modelId="{4EE3FEA2-DDB6-DB46-9D44-42A51A1B6935}" type="presParOf" srcId="{0AB32A94-8CC2-43A6-A077-87E5F2894241}" destId="{3CBC5C83-21E9-4762-85F6-35687A8D72BB}" srcOrd="6" destOrd="0" presId="urn:microsoft.com/office/officeart/2005/8/layout/radial5"/>
    <dgm:cxn modelId="{F7BE4C9D-1B5B-EA49-AEF3-53D411B48826}" type="presParOf" srcId="{0AB32A94-8CC2-43A6-A077-87E5F2894241}" destId="{24ECCA7F-035B-48F4-9D75-1D7094BC1C8C}" srcOrd="7" destOrd="0" presId="urn:microsoft.com/office/officeart/2005/8/layout/radial5"/>
    <dgm:cxn modelId="{44F093ED-5279-8844-9128-6EF0EB005356}" type="presParOf" srcId="{24ECCA7F-035B-48F4-9D75-1D7094BC1C8C}" destId="{21A1FF14-AE09-4F53-BBFB-D27E7D12E219}" srcOrd="0" destOrd="0" presId="urn:microsoft.com/office/officeart/2005/8/layout/radial5"/>
    <dgm:cxn modelId="{48718C66-F6E5-6E41-94CF-458AE31A6C85}" type="presParOf" srcId="{0AB32A94-8CC2-43A6-A077-87E5F2894241}" destId="{100B0B8B-B971-4363-B31C-92A85210A2A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215B-9F75-4AD6-8FC3-EDD9C91A4C56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项目内容</a:t>
          </a:r>
          <a:endParaRPr lang="zh-CN" altLang="en-US" sz="26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70198" y="1654198"/>
        <a:ext cx="755603" cy="755603"/>
      </dsp:txXfrm>
    </dsp:sp>
    <dsp:sp modelId="{727DEBF5-B335-4ED3-827D-A26D45AC15F0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968814" y="1215612"/>
        <a:ext cx="158372" cy="217991"/>
      </dsp:txXfrm>
    </dsp:sp>
    <dsp:sp modelId="{CA6427ED-E03B-4D3F-8345-8B7BD34DC39C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实验室参观与交流</a:t>
          </a:r>
          <a:endParaRPr lang="zh-CN" altLang="en-US" sz="18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70198" y="158734"/>
        <a:ext cx="755603" cy="755603"/>
      </dsp:txXfrm>
    </dsp:sp>
    <dsp:sp modelId="{8BF6A87A-6475-4963-AA7C-352BFF29FF31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676206" y="1923004"/>
        <a:ext cx="158372" cy="217991"/>
      </dsp:txXfrm>
    </dsp:sp>
    <dsp:sp modelId="{F7A8B745-DD04-4D25-9F7C-C7B43AEEC20C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团队训练及英语学习</a:t>
          </a:r>
          <a:endParaRPr lang="zh-CN" altLang="en-US" sz="18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65661" y="1654198"/>
        <a:ext cx="755603" cy="755603"/>
      </dsp:txXfrm>
    </dsp:sp>
    <dsp:sp modelId="{456A6DDC-0BB7-451D-9E91-CDE4BC2E7FCE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968814" y="2630397"/>
        <a:ext cx="158372" cy="217991"/>
      </dsp:txXfrm>
    </dsp:sp>
    <dsp:sp modelId="{3CBC5C83-21E9-4762-85F6-35687A8D72BB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社会与文化交流</a:t>
          </a:r>
          <a:endParaRPr lang="zh-CN" altLang="en-US" sz="18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70198" y="3149661"/>
        <a:ext cx="755603" cy="755603"/>
      </dsp:txXfrm>
    </dsp:sp>
    <dsp:sp modelId="{24ECCA7F-035B-48F4-9D75-1D7094BC1C8C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10800000">
        <a:off x="2261421" y="1923004"/>
        <a:ext cx="158372" cy="217991"/>
      </dsp:txXfrm>
    </dsp:sp>
    <dsp:sp modelId="{100B0B8B-B971-4363-B31C-92A85210A2AE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课程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学习</a:t>
          </a:r>
          <a:endParaRPr lang="zh-CN" altLang="en-US" sz="18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174734" y="1654198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EF32E-1DB7-43EA-96B6-86C0A6EE98F7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4851-D95F-4B3E-84CC-FA16EEA66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6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9DB0ADE-ECBE-4E29-A5ED-34F01DDF0E94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 bwMode="auto">
          <a:xfrm>
            <a:off x="785786" y="1000108"/>
            <a:ext cx="8072494" cy="1588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图片 2" descr="xiaohu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647700" cy="76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 bwMode="auto">
          <a:xfrm>
            <a:off x="162436" y="853300"/>
            <a:ext cx="8709198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图片 2" descr="xiaohu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436" y="0"/>
            <a:ext cx="647700" cy="762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>
            <a:off x="162436" y="941896"/>
            <a:ext cx="4481572" cy="0"/>
          </a:xfrm>
          <a:prstGeom prst="line">
            <a:avLst/>
          </a:prstGeom>
          <a:ln w="1047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F33C-CCDC-42F6-978E-4C518BDAAB6D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5029-FF6C-48E4-A75E-5BDEA7F61B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ntex.cqu.edu.cn/info/1028/2211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ntex.cqu.edu.cn/info/1018/1432.htm" TargetMode="External"/><Relationship Id="rId3" Type="http://schemas.openxmlformats.org/officeDocument/2006/relationships/hyperlink" Target="http://intex.cqu.edu.cn/info/1038/217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slide" Target="slide3.xml"/><Relationship Id="rId19" Type="http://schemas.openxmlformats.org/officeDocument/2006/relationships/slide" Target="slide1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now_110@fox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baike.baidu.com/item/QS%E4%B8%96%E7%95%8C%E5%A4%A7%E5%AD%A6%E6%8E%92%E5%90%8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" y="4035912"/>
            <a:ext cx="9046972" cy="2808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19133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mtClean="0">
                <a:solidFill>
                  <a:srgbClr val="C00000"/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土木工程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学院国际</a:t>
            </a:r>
            <a:r>
              <a:rPr lang="zh-CN" altLang="en-US" sz="2000" b="1" smtClean="0">
                <a:solidFill>
                  <a:srgbClr val="C00000"/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交流办公室</a:t>
            </a:r>
            <a:endParaRPr lang="en-US" altLang="zh-CN" sz="2000" b="1" dirty="0" smtClean="0">
              <a:solidFill>
                <a:srgbClr val="C00000"/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69399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中宋" charset="0"/>
                <a:sym typeface="Arial" panose="020B0604020202020204" pitchFamily="34" charset="0"/>
              </a:rPr>
              <a:t>重庆大学土木工程学院</a:t>
            </a: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中宋" charset="0"/>
                <a:sym typeface="Arial" panose="020B0604020202020204" pitchFamily="34" charset="0"/>
              </a:rPr>
              <a:t>研究生国际交流项目及政策介绍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中宋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" y="4005064"/>
            <a:ext cx="9146327" cy="28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澳大利亚昆士兰大学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申请学生</a:t>
            </a:r>
            <a:r>
              <a:rPr lang="zh-CN" altLang="en-US" dirty="0"/>
              <a:t>自行承担学费、国际旅费、保险、食宿等其他费用。学生应付学费为</a:t>
            </a:r>
            <a:r>
              <a:rPr lang="en-US" altLang="zh-CN" dirty="0"/>
              <a:t>11,250</a:t>
            </a:r>
            <a:r>
              <a:rPr lang="zh-CN" altLang="en-US" dirty="0"/>
              <a:t>澳元，圆满完成学业后可重庆大学国际处申请国际交流奖学金，资助额度为</a:t>
            </a:r>
            <a:r>
              <a:rPr lang="en-US" altLang="zh-CN" dirty="0" smtClean="0"/>
              <a:t>1.5</a:t>
            </a:r>
            <a:r>
              <a:rPr lang="zh-CN" altLang="en-US" dirty="0" smtClean="0"/>
              <a:t>万人民币</a:t>
            </a:r>
            <a:r>
              <a:rPr lang="zh-CN" altLang="en-US" dirty="0"/>
              <a:t>。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</a:rPr>
              <a:t>学院资助留学期间生活费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万人民币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月（上限资助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万人民币）。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详细信息请点击网页：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intex.cqu.edu.cn/info/1028/2211.htm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英国</a:t>
            </a:r>
            <a:r>
              <a:rPr lang="zh-CN" altLang="en-US" b="1" dirty="0"/>
              <a:t>诺丁汉大学、巴黎政治大学、德国杜塞尔多夫大学、法国拉罗谢尔德商学院交换学习</a:t>
            </a:r>
            <a:r>
              <a:rPr lang="zh-CN" altLang="en-US" b="1" dirty="0" smtClean="0"/>
              <a:t>项目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824433" y="3020294"/>
            <a:ext cx="4480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2"/>
              </a:rPr>
              <a:t>http://intex.cqu.edu.cn/info/1018/1432.</a:t>
            </a:r>
            <a:r>
              <a:rPr lang="zh-CN" altLang="en-US" dirty="0" smtClean="0">
                <a:hlinkClick r:id="rId2"/>
              </a:rPr>
              <a:t>htm</a:t>
            </a: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6" name="矩形 5"/>
          <p:cNvSpPr/>
          <p:nvPr/>
        </p:nvSpPr>
        <p:spPr>
          <a:xfrm>
            <a:off x="546755" y="3456832"/>
            <a:ext cx="83238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en-US" altLang="zh-CN" b="1" dirty="0"/>
              <a:t>2018</a:t>
            </a:r>
            <a:r>
              <a:rPr lang="zh-CN" altLang="en-US" b="1" dirty="0"/>
              <a:t>年秋季赴哈佛大学、加州大学伯克利分校等名校访学</a:t>
            </a:r>
            <a:r>
              <a:rPr lang="zh-CN" altLang="en-US" b="1" dirty="0" smtClean="0"/>
              <a:t>项目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824433" y="3990070"/>
            <a:ext cx="4480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3"/>
              </a:rPr>
              <a:t>http://intex.cqu.edu.cn/info/1038/2172.</a:t>
            </a:r>
            <a:r>
              <a:rPr lang="zh-CN" altLang="en-US" dirty="0" smtClean="0">
                <a:hlinkClick r:id="rId3"/>
              </a:rPr>
              <a:t>htm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6755" y="4550560"/>
            <a:ext cx="83238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>
                <a:solidFill>
                  <a:srgbClr val="FF0000"/>
                </a:solidFill>
              </a:rPr>
              <a:t>学院资助生活费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万元人民币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</a:rPr>
              <a:t>月（上限资助</a:t>
            </a:r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万元人民币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1909765" y="2204864"/>
            <a:ext cx="6118619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联合开展合作研究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630366" y="2204864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40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68" y="3366788"/>
            <a:ext cx="306804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39" y="3366788"/>
            <a:ext cx="313277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2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联合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开展合作研究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20511" y="1427704"/>
            <a:ext cx="8700940" cy="456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1664" tIns="65832" rIns="131664" bIns="65832">
            <a:spAutoFit/>
          </a:bodyPr>
          <a:lstStyle>
            <a:lvl1pPr eaLnBrk="0" hangingPunct="0"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黑体" panose="02010600030101010101" pitchFamily="49" charset="-122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在国家留学基金委博士联合培养基础之上，学院支持政策。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硕士研究生及博士研究生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均可申请。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资助条件：获得导师资助出国（境）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学习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6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个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月以上的。</a:t>
            </a:r>
            <a:endParaRPr lang="zh-CN" altLang="en-US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学院资助额度为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</a:rPr>
              <a:t>万元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生·月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留学期间生活费，导师资助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50%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，学院资助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50%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</a:p>
          <a:p>
            <a:pPr marL="285750" indent="-285750" eaLnBrk="1" hangingPunct="1">
              <a:lnSpc>
                <a:spcPct val="200000"/>
              </a:lnSpc>
              <a:buClr>
                <a:srgbClr val="4545FF"/>
              </a:buClr>
              <a:buFont typeface="Wingdings" panose="05000000000000000000" pitchFamily="2" charset="2"/>
              <a:buChar char="p"/>
            </a:pP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资助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名额上限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名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63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2396684" y="1916832"/>
            <a:ext cx="5634035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双学位项目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772940" y="1916832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4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3366788"/>
            <a:ext cx="306804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09" y="3375409"/>
            <a:ext cx="313277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4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241123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双学位项目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6182" y="1570750"/>
            <a:ext cx="83238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美国威斯康星大学（密尔沃基分校）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“</a:t>
            </a:r>
            <a:r>
              <a:rPr lang="en-US" altLang="zh-CN" dirty="0"/>
              <a:t>1+1+1</a:t>
            </a:r>
            <a:r>
              <a:rPr lang="zh-CN" altLang="en-US" dirty="0" smtClean="0"/>
              <a:t>” 双</a:t>
            </a:r>
            <a:r>
              <a:rPr lang="zh-CN" altLang="en-US" dirty="0"/>
              <a:t>硕士学位项目。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en-US" altLang="zh-CN" dirty="0"/>
              <a:t>2015</a:t>
            </a:r>
            <a:r>
              <a:rPr lang="zh-CN" altLang="en-US" dirty="0"/>
              <a:t>年启动，有长期合作关系及基础。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英语要求：</a:t>
            </a:r>
            <a:r>
              <a:rPr lang="en-US" altLang="zh-CN" dirty="0" smtClean="0"/>
              <a:t>TOEFL≥79</a:t>
            </a:r>
            <a:r>
              <a:rPr lang="zh-CN" altLang="en-US" dirty="0" smtClean="0"/>
              <a:t>，</a:t>
            </a:r>
            <a:r>
              <a:rPr lang="zh-CN" altLang="en-US" dirty="0"/>
              <a:t>或</a:t>
            </a:r>
            <a:r>
              <a:rPr lang="en-US" altLang="zh-CN" dirty="0"/>
              <a:t>IELTS≥</a:t>
            </a:r>
            <a:r>
              <a:rPr lang="en-US" altLang="zh-CN" dirty="0" smtClean="0"/>
              <a:t>6.5</a:t>
            </a:r>
            <a:endParaRPr lang="zh-CN" altLang="en-US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如果申请者本科绩点</a:t>
            </a:r>
            <a:r>
              <a:rPr lang="en-US" altLang="zh-CN" dirty="0"/>
              <a:t>3.2</a:t>
            </a:r>
            <a:r>
              <a:rPr lang="zh-CN" altLang="en-US" dirty="0"/>
              <a:t>以上，</a:t>
            </a:r>
            <a:r>
              <a:rPr lang="zh-CN" altLang="en-US" dirty="0" smtClean="0"/>
              <a:t>则</a:t>
            </a:r>
            <a:r>
              <a:rPr lang="zh-CN" altLang="en-US" dirty="0" smtClean="0">
                <a:solidFill>
                  <a:srgbClr val="FF0000"/>
                </a:solidFill>
              </a:rPr>
              <a:t>无</a:t>
            </a:r>
            <a:r>
              <a:rPr lang="en-US" altLang="zh-CN" dirty="0" smtClean="0">
                <a:solidFill>
                  <a:srgbClr val="FF0000"/>
                </a:solidFill>
              </a:rPr>
              <a:t>GRE</a:t>
            </a:r>
            <a:r>
              <a:rPr lang="zh-CN" altLang="en-US" dirty="0" smtClean="0">
                <a:solidFill>
                  <a:srgbClr val="FF0000"/>
                </a:solidFill>
              </a:rPr>
              <a:t>英语成绩要求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研一和研三在重庆大学培养，研二赴美国开展课程学习及课题研究。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自费项目，威斯康星大学均有一定奖学金可供申请。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学院</a:t>
            </a:r>
            <a:r>
              <a:rPr lang="zh-CN" altLang="en-US" dirty="0" smtClean="0">
                <a:solidFill>
                  <a:srgbClr val="FF0000"/>
                </a:solidFill>
              </a:rPr>
              <a:t>资助一学期生活费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万元</a:t>
            </a:r>
            <a:r>
              <a:rPr lang="zh-CN" altLang="en-US" dirty="0">
                <a:solidFill>
                  <a:srgbClr val="FF0000"/>
                </a:solidFill>
              </a:rPr>
              <a:t>人民币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月（上限资助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万元</a:t>
            </a:r>
            <a:r>
              <a:rPr lang="zh-CN" altLang="en-US" dirty="0">
                <a:solidFill>
                  <a:srgbClr val="FF0000"/>
                </a:solidFill>
              </a:rPr>
              <a:t>人民币）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241123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双学位项目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6182" y="1570750"/>
            <a:ext cx="83238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爱尔兰都柏林大学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“</a:t>
            </a:r>
            <a:r>
              <a:rPr lang="en-US" altLang="zh-CN" dirty="0"/>
              <a:t>1+1+1</a:t>
            </a:r>
            <a:r>
              <a:rPr lang="zh-CN" altLang="en-US" dirty="0" smtClean="0"/>
              <a:t>” 双</a:t>
            </a:r>
            <a:r>
              <a:rPr lang="zh-CN" altLang="en-US" dirty="0"/>
              <a:t>硕士学位项目。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英语要求：</a:t>
            </a:r>
            <a:r>
              <a:rPr lang="zh-CN" altLang="en-US" dirty="0"/>
              <a:t>雅思成绩</a:t>
            </a:r>
            <a:r>
              <a:rPr lang="en-US" altLang="zh-CN" dirty="0"/>
              <a:t>6.5</a:t>
            </a:r>
            <a:r>
              <a:rPr lang="zh-CN" altLang="en-US" dirty="0"/>
              <a:t>（单科不低于</a:t>
            </a:r>
            <a:r>
              <a:rPr lang="en-US" altLang="zh-CN" dirty="0"/>
              <a:t>6.0</a:t>
            </a:r>
            <a:r>
              <a:rPr lang="zh-CN" altLang="en-US" dirty="0"/>
              <a:t>）或者托福</a:t>
            </a:r>
            <a:r>
              <a:rPr lang="en-US" altLang="zh-CN" dirty="0"/>
              <a:t>90</a:t>
            </a:r>
            <a:r>
              <a:rPr lang="zh-CN" altLang="en-US" dirty="0" smtClean="0"/>
              <a:t>分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研一和研三在重庆大学培养，研二赴爱尔兰开展课程学习及课题研究。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自费项目，都柏林大学均有一定奖学金可供申请。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学院</a:t>
            </a:r>
            <a:r>
              <a:rPr lang="zh-CN" altLang="en-US" dirty="0" smtClean="0">
                <a:solidFill>
                  <a:srgbClr val="FF0000"/>
                </a:solidFill>
              </a:rPr>
              <a:t>资助一学期生活费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万元</a:t>
            </a:r>
            <a:r>
              <a:rPr lang="zh-CN" altLang="en-US" dirty="0">
                <a:solidFill>
                  <a:srgbClr val="FF0000"/>
                </a:solidFill>
              </a:rPr>
              <a:t>人民币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月（上限资助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万元</a:t>
            </a:r>
            <a:r>
              <a:rPr lang="zh-CN" altLang="en-US" dirty="0">
                <a:solidFill>
                  <a:srgbClr val="FF0000"/>
                </a:solidFill>
              </a:rPr>
              <a:t>人民币）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241123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3.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双学位项目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6182" y="1570750"/>
            <a:ext cx="832386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学校其他双学位项目。。。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endParaRPr lang="zh-CN" altLang="en-US" dirty="0" smtClean="0">
              <a:solidFill>
                <a:srgbClr val="FF0000"/>
              </a:solidFill>
            </a:endParaRP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</a:rPr>
              <a:t>学院</a:t>
            </a:r>
            <a:r>
              <a:rPr lang="zh-CN" altLang="en-US" dirty="0">
                <a:solidFill>
                  <a:srgbClr val="FF0000"/>
                </a:solidFill>
              </a:rPr>
              <a:t>资助一学期生活费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万元人民币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月（上限资助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万元人民币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/>
          <a:stretch/>
        </p:blipFill>
        <p:spPr>
          <a:xfrm>
            <a:off x="450504" y="4255577"/>
            <a:ext cx="3838709" cy="204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3_副本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76" y="4255576"/>
            <a:ext cx="3629381" cy="204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1909765" y="2204864"/>
            <a:ext cx="6118619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学校短期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630366" y="2204864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40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3366788"/>
            <a:ext cx="306804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09" y="3375409"/>
            <a:ext cx="313277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0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学校短期项目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396" y="1357177"/>
            <a:ext cx="4859022" cy="369332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  <a:r>
              <a:rPr lang="zh-CN" altLang="en-US" b="1" dirty="0" smtClean="0"/>
              <a:t>密苏里大学哥伦比亚</a:t>
            </a:r>
            <a:r>
              <a:rPr lang="zh-CN" altLang="en-US" b="1" dirty="0"/>
              <a:t>分校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暑期交流项目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08372" y="2075060"/>
            <a:ext cx="5638800" cy="91440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进一步鼓励和支持我院学生加强对外交流，拓宽国际视野，加快我院本科生、研究生教育的国际化进程</a:t>
            </a:r>
          </a:p>
        </p:txBody>
      </p:sp>
      <p:sp>
        <p:nvSpPr>
          <p:cNvPr id="7" name="椭圆 6"/>
          <p:cNvSpPr/>
          <p:nvPr/>
        </p:nvSpPr>
        <p:spPr>
          <a:xfrm>
            <a:off x="808172" y="2075060"/>
            <a:ext cx="1600200" cy="91440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项目目标</a:t>
            </a:r>
          </a:p>
        </p:txBody>
      </p:sp>
      <p:sp>
        <p:nvSpPr>
          <p:cNvPr id="8" name="矩形 7"/>
          <p:cNvSpPr/>
          <p:nvPr/>
        </p:nvSpPr>
        <p:spPr>
          <a:xfrm>
            <a:off x="2408372" y="3132335"/>
            <a:ext cx="5638800" cy="91440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全体研究生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8172" y="3132335"/>
            <a:ext cx="1600200" cy="91440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面向对象</a:t>
            </a:r>
          </a:p>
        </p:txBody>
      </p:sp>
      <p:sp>
        <p:nvSpPr>
          <p:cNvPr id="10" name="矩形 9"/>
          <p:cNvSpPr/>
          <p:nvPr/>
        </p:nvSpPr>
        <p:spPr>
          <a:xfrm>
            <a:off x="2408372" y="4211835"/>
            <a:ext cx="5638800" cy="91440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两周时间学习，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7-8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月份左右派出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8172" y="4211835"/>
            <a:ext cx="1600200" cy="91440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项目周期</a:t>
            </a:r>
          </a:p>
        </p:txBody>
      </p:sp>
      <p:sp>
        <p:nvSpPr>
          <p:cNvPr id="12" name="矩形 11"/>
          <p:cNvSpPr/>
          <p:nvPr/>
        </p:nvSpPr>
        <p:spPr>
          <a:xfrm>
            <a:off x="2408372" y="5291335"/>
            <a:ext cx="5638800" cy="91440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学校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资助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7,000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，学院将提供最高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万元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人的经费配套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08172" y="5291335"/>
            <a:ext cx="1600200" cy="91440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经费资助</a:t>
            </a:r>
          </a:p>
        </p:txBody>
      </p:sp>
    </p:spTree>
    <p:extLst>
      <p:ext uri="{BB962C8B-B14F-4D97-AF65-F5344CB8AC3E}">
        <p14:creationId xmlns:p14="http://schemas.microsoft.com/office/powerpoint/2010/main" val="3895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3454592" y="1017793"/>
            <a:ext cx="22465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spc="400" dirty="0">
                <a:solidFill>
                  <a:srgbClr val="ABDB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ABDB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MH_Others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64286" y="417718"/>
            <a:ext cx="1627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20" name="MH_Entry_1"/>
          <p:cNvSpPr/>
          <p:nvPr>
            <p:custDataLst>
              <p:tags r:id="rId4"/>
            </p:custDataLst>
          </p:nvPr>
        </p:nvSpPr>
        <p:spPr>
          <a:xfrm>
            <a:off x="2461235" y="1712441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rm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MH_Number_1">
            <a:hlinkClick r:id="rId18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181836" y="1712441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Entry_2"/>
          <p:cNvSpPr/>
          <p:nvPr>
            <p:custDataLst>
              <p:tags r:id="rId6"/>
            </p:custDataLst>
          </p:nvPr>
        </p:nvSpPr>
        <p:spPr>
          <a:xfrm>
            <a:off x="2461235" y="2602589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联合开展合作研究项目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Number_2">
            <a:hlinkClick r:id="rId19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2196918" y="2602589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MH_Entry_2"/>
          <p:cNvSpPr/>
          <p:nvPr>
            <p:custDataLst>
              <p:tags r:id="rId8"/>
            </p:custDataLst>
          </p:nvPr>
        </p:nvSpPr>
        <p:spPr>
          <a:xfrm>
            <a:off x="2459734" y="3452070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双学位项目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Number_2">
            <a:hlinkClick r:id="rId19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2195417" y="3452070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MH_Entry_2"/>
          <p:cNvSpPr/>
          <p:nvPr>
            <p:custDataLst>
              <p:tags r:id="rId10"/>
            </p:custDataLst>
          </p:nvPr>
        </p:nvSpPr>
        <p:spPr>
          <a:xfrm>
            <a:off x="2459734" y="4301551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学校短期项目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Number_2">
            <a:hlinkClick r:id="rId19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2195417" y="4301551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MH_Entry_2"/>
          <p:cNvSpPr/>
          <p:nvPr>
            <p:custDataLst>
              <p:tags r:id="rId12"/>
            </p:custDataLst>
          </p:nvPr>
        </p:nvSpPr>
        <p:spPr>
          <a:xfrm>
            <a:off x="2446153" y="5151032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学院英语考试鼓励政策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Number_2">
            <a:hlinkClick r:id="rId19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2181836" y="5151032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2"/>
          <p:cNvSpPr/>
          <p:nvPr>
            <p:custDataLst>
              <p:tags r:id="rId14"/>
            </p:custDataLst>
          </p:nvPr>
        </p:nvSpPr>
        <p:spPr>
          <a:xfrm>
            <a:off x="2446153" y="6000513"/>
            <a:ext cx="4725315" cy="524324"/>
          </a:xfrm>
          <a:prstGeom prst="rect">
            <a:avLst/>
          </a:prstGeom>
          <a:noFill/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32000" tIns="0" rIns="0" bIns="0" rtlCol="0" anchor="ctr">
            <a:noAutofit/>
          </a:bodyPr>
          <a:lstStyle/>
          <a:p>
            <a:pPr lvl="0">
              <a:defRPr/>
            </a:pPr>
            <a:r>
              <a:rPr lang="zh-CN" altLang="en-US" sz="2400" b="1" spc="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资助指标评审原则</a:t>
            </a:r>
            <a:endParaRPr lang="zh-CN" altLang="en-US" sz="2400" b="1" spc="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Number_2">
            <a:hlinkClick r:id="rId19" action="ppaction://hlinksldjump"/>
          </p:cNvPr>
          <p:cNvSpPr/>
          <p:nvPr>
            <p:custDataLst>
              <p:tags r:id="rId15"/>
            </p:custDataLst>
          </p:nvPr>
        </p:nvSpPr>
        <p:spPr>
          <a:xfrm>
            <a:off x="2181836" y="6000513"/>
            <a:ext cx="528634" cy="524324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3175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3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学校短期项目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396" y="1357177"/>
            <a:ext cx="4859022" cy="369332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  <a:r>
              <a:rPr lang="zh-CN" altLang="en-US" b="1" dirty="0" smtClean="0"/>
              <a:t>密苏里大学哥伦比亚</a:t>
            </a:r>
            <a:r>
              <a:rPr lang="zh-CN" altLang="en-US" b="1" dirty="0"/>
              <a:t>分校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暑期交流项目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4" name="图示 22"/>
          <p:cNvGraphicFramePr/>
          <p:nvPr>
            <p:extLst/>
          </p:nvPr>
        </p:nvGraphicFramePr>
        <p:xfrm>
          <a:off x="1595718" y="23257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2" y="1868491"/>
            <a:ext cx="23939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36" y="4771864"/>
            <a:ext cx="2443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1" y="1868491"/>
            <a:ext cx="26495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17" y="4916491"/>
            <a:ext cx="13763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56182" y="1345898"/>
            <a:ext cx="83238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学校寒暑假短期交流访学项目。。。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>
                <a:solidFill>
                  <a:srgbClr val="4545FF"/>
                </a:solidFill>
              </a:rPr>
              <a:t>欧洲名校访学项目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>
                <a:solidFill>
                  <a:srgbClr val="4545FF"/>
                </a:solidFill>
              </a:rPr>
              <a:t>麻省</a:t>
            </a:r>
            <a:r>
              <a:rPr lang="zh-CN" altLang="en-US" dirty="0">
                <a:solidFill>
                  <a:srgbClr val="4545FF"/>
                </a:solidFill>
              </a:rPr>
              <a:t>理工学院跨领域科学访学</a:t>
            </a:r>
            <a:r>
              <a:rPr lang="zh-CN" altLang="en-US" dirty="0" smtClean="0">
                <a:solidFill>
                  <a:srgbClr val="4545FF"/>
                </a:solidFill>
              </a:rPr>
              <a:t>项目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en-US" altLang="zh-CN" dirty="0">
                <a:solidFill>
                  <a:srgbClr val="4545FF"/>
                </a:solidFill>
              </a:rPr>
              <a:t>GV</a:t>
            </a:r>
            <a:r>
              <a:rPr lang="zh-CN" altLang="en-US" dirty="0">
                <a:solidFill>
                  <a:srgbClr val="4545FF"/>
                </a:solidFill>
              </a:rPr>
              <a:t>之十三“悉尼大学</a:t>
            </a:r>
            <a:r>
              <a:rPr lang="zh-CN" altLang="en-US" dirty="0" smtClean="0">
                <a:solidFill>
                  <a:srgbClr val="4545FF"/>
                </a:solidFill>
              </a:rPr>
              <a:t>”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>
                <a:solidFill>
                  <a:srgbClr val="4545FF"/>
                </a:solidFill>
              </a:rPr>
              <a:t>。。。。</a:t>
            </a:r>
            <a:endParaRPr lang="zh-CN" altLang="en-US" dirty="0">
              <a:solidFill>
                <a:srgbClr val="4545FF"/>
              </a:solidFill>
            </a:endParaRP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endParaRPr lang="zh-CN" altLang="en-US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/>
          <a:stretch/>
        </p:blipFill>
        <p:spPr>
          <a:xfrm>
            <a:off x="450504" y="4255577"/>
            <a:ext cx="3838709" cy="204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3_副本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76" y="4255576"/>
            <a:ext cx="3629381" cy="204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071017" y="2197470"/>
            <a:ext cx="2278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学校及学院联合资助经费达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万</a:t>
            </a:r>
            <a:r>
              <a:rPr lang="en-US" altLang="zh-CN" dirty="0" smtClean="0">
                <a:solidFill>
                  <a:srgbClr val="FF0000"/>
                </a:solidFill>
              </a:rPr>
              <a:t>-1.4</a:t>
            </a:r>
            <a:r>
              <a:rPr lang="zh-CN" altLang="en-US" dirty="0" smtClean="0">
                <a:solidFill>
                  <a:srgbClr val="FF0000"/>
                </a:solidFill>
              </a:rPr>
              <a:t>万元！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学校短期项目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1909765" y="2204864"/>
            <a:ext cx="6118619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学院英语考试鼓励政策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630366" y="2204864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40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3366788"/>
            <a:ext cx="306804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09" y="3375409"/>
            <a:ext cx="313277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7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学院英语考试鼓励政策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5609" y="2079797"/>
            <a:ext cx="8323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英语考试达到一定成绩要求，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学院报销考试报名费</a:t>
            </a:r>
            <a:r>
              <a:rPr lang="zh-CN" altLang="zh-CN" sz="2400" b="1" dirty="0" smtClean="0"/>
              <a:t>。</a:t>
            </a:r>
            <a:endParaRPr lang="zh-CN" altLang="en-US" sz="2400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雅思</a:t>
            </a:r>
            <a:r>
              <a:rPr lang="zh-CN" altLang="en-US" sz="2400" b="1" dirty="0"/>
              <a:t>成绩</a:t>
            </a:r>
            <a:r>
              <a:rPr lang="en-US" altLang="zh-CN" sz="2400" b="1" dirty="0"/>
              <a:t>≥6.5</a:t>
            </a:r>
            <a:r>
              <a:rPr lang="zh-CN" altLang="en-US" sz="2400" b="1" dirty="0"/>
              <a:t>，单科</a:t>
            </a:r>
            <a:r>
              <a:rPr lang="en-US" altLang="zh-CN" sz="2400" b="1" dirty="0"/>
              <a:t>≥</a:t>
            </a:r>
            <a:r>
              <a:rPr lang="en-US" altLang="zh-CN" sz="2400" b="1" dirty="0" smtClean="0"/>
              <a:t>6.0</a:t>
            </a:r>
            <a:endParaRPr lang="zh-CN" altLang="en-US" sz="2400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/>
              <a:t>托福成绩</a:t>
            </a:r>
            <a:r>
              <a:rPr lang="en-US" altLang="zh-CN" sz="2400" b="1" dirty="0"/>
              <a:t>≥</a:t>
            </a:r>
            <a:r>
              <a:rPr lang="en-US" altLang="zh-CN" sz="2400" b="1" dirty="0" smtClean="0"/>
              <a:t>79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1909765" y="2204864"/>
            <a:ext cx="6118619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资助指标评审原则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630366" y="2204864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40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5" y="3366788"/>
            <a:ext cx="306804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09" y="3375409"/>
            <a:ext cx="313277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2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8172" y="427032"/>
            <a:ext cx="851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资助指标评审原则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5609" y="2079797"/>
            <a:ext cx="83238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0" indent="-4810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每个项目资助指标有限</a:t>
            </a:r>
            <a:endParaRPr lang="zh-CN" altLang="en-US" sz="2400" b="1" dirty="0"/>
          </a:p>
          <a:p>
            <a:pPr marL="488950" indent="-4810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必须满足语言成绩要求</a:t>
            </a:r>
          </a:p>
          <a:p>
            <a:pPr marL="488950" indent="-4810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原则上以成绩绩点排名进行筛选</a:t>
            </a:r>
          </a:p>
          <a:p>
            <a:pPr marL="488950" indent="-48101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sz="2400" b="1" dirty="0" smtClean="0"/>
              <a:t>对于修学分项目，必须顺利通过课程考试并拿到国外学分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4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3183" y="725582"/>
            <a:ext cx="4108817" cy="216982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联系方式：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马晓雪老师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邮箱：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snow_110@foxmail.com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电话：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023-65127185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重庆大学土木工程学院国际交流办公室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89975" y="2714729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土木工程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学院学生出国交流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群号：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694996805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>
            <a:fillRect/>
          </a:stretch>
        </p:blipFill>
        <p:spPr>
          <a:xfrm>
            <a:off x="5953019" y="55134"/>
            <a:ext cx="2290233" cy="25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itle"/>
          <p:cNvSpPr/>
          <p:nvPr>
            <p:custDataLst>
              <p:tags r:id="rId2"/>
            </p:custDataLst>
          </p:nvPr>
        </p:nvSpPr>
        <p:spPr>
          <a:xfrm>
            <a:off x="2396684" y="1916832"/>
            <a:ext cx="5634035" cy="864212"/>
          </a:xfrm>
          <a:prstGeom prst="rect">
            <a:avLst/>
          </a:prstGeom>
          <a:noFill/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72000" tIns="0" rIns="0" bIns="0" rtlCol="0" anchor="ctr">
            <a:norm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Number"/>
          <p:cNvSpPr/>
          <p:nvPr>
            <p:custDataLst>
              <p:tags r:id="rId3"/>
            </p:custDataLst>
          </p:nvPr>
        </p:nvSpPr>
        <p:spPr>
          <a:xfrm>
            <a:off x="1772940" y="1916832"/>
            <a:ext cx="1070868" cy="864212"/>
          </a:xfrm>
          <a:prstGeom prst="round1Rect">
            <a:avLst>
              <a:gd name="adj" fmla="val 50000"/>
            </a:avLst>
          </a:prstGeom>
          <a:solidFill>
            <a:srgbClr val="1D9EFF"/>
          </a:solidFill>
          <a:ln w="254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>
            <a:normAutofit/>
          </a:bodyPr>
          <a:lstStyle/>
          <a:p>
            <a:pPr algn="ctr"/>
            <a:r>
              <a:rPr lang="en-US" altLang="zh-CN" sz="4400" dirty="0" smtClean="0">
                <a:solidFill>
                  <a:srgbClr val="FFFFFF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4400" dirty="0">
              <a:solidFill>
                <a:srgbClr val="FFFFFF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17" y="3637824"/>
            <a:ext cx="3068043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41" y="3620329"/>
            <a:ext cx="3132779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6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一学期访学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223" y="968090"/>
            <a:ext cx="824513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重庆大学土木工程学院学生出国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交流资助经费管理办法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试行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/>
              <a:t>，</a:t>
            </a:r>
            <a:r>
              <a:rPr lang="zh-CN" altLang="en-US" dirty="0" smtClean="0"/>
              <a:t>鼓励</a:t>
            </a:r>
            <a:r>
              <a:rPr lang="zh-CN" altLang="en-US" dirty="0"/>
              <a:t>和支持我院优秀学生出国</a:t>
            </a:r>
            <a:r>
              <a:rPr lang="en-US" altLang="zh-CN" dirty="0"/>
              <a:t>(</a:t>
            </a:r>
            <a:r>
              <a:rPr lang="zh-CN" altLang="en-US" dirty="0"/>
              <a:t>境</a:t>
            </a:r>
            <a:r>
              <a:rPr lang="en-US" altLang="zh-CN" dirty="0"/>
              <a:t>)</a:t>
            </a:r>
            <a:r>
              <a:rPr lang="zh-CN" altLang="en-US" dirty="0"/>
              <a:t>交流</a:t>
            </a:r>
            <a:r>
              <a:rPr lang="zh-CN" altLang="en-US" dirty="0" smtClean="0"/>
              <a:t>学习。 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207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“重庆大学土木工程学院 学生国际交流工作管理办法及实施细则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zh-CN" altLang="en-US" dirty="0" smtClean="0"/>
              <a:t>规范</a:t>
            </a:r>
            <a:r>
              <a:rPr lang="zh-CN" altLang="en-US" dirty="0"/>
              <a:t>土木工程学院学生国际交流项目的管理</a:t>
            </a:r>
            <a:r>
              <a:rPr lang="zh-CN" altLang="en-US" dirty="0" smtClean="0"/>
              <a:t>流程。 </a:t>
            </a:r>
            <a:endParaRPr lang="zh-CN" altLang="en-US" dirty="0"/>
          </a:p>
          <a:p>
            <a:pPr marL="52070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" y="2970574"/>
            <a:ext cx="2644133" cy="37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95" y="2970574"/>
            <a:ext cx="2621063" cy="37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035" y="2970574"/>
            <a:ext cx="2674939" cy="377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一学期访学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0629" y="1361700"/>
            <a:ext cx="69776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资助优秀本科生赴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国外高水平大学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开展一个学期的课程学习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03830" y="2414993"/>
            <a:ext cx="5329518" cy="73447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鼓励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和支持我院学生加强对外交流，拓宽国际视野，加快我院本科生、研究生教育的国际化进程</a:t>
            </a:r>
          </a:p>
        </p:txBody>
      </p:sp>
      <p:sp>
        <p:nvSpPr>
          <p:cNvPr id="18" name="椭圆 17"/>
          <p:cNvSpPr/>
          <p:nvPr/>
        </p:nvSpPr>
        <p:spPr>
          <a:xfrm>
            <a:off x="990629" y="2414993"/>
            <a:ext cx="1650446" cy="73447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项目目标</a:t>
            </a:r>
          </a:p>
        </p:txBody>
      </p:sp>
      <p:sp>
        <p:nvSpPr>
          <p:cNvPr id="19" name="矩形 18"/>
          <p:cNvSpPr/>
          <p:nvPr/>
        </p:nvSpPr>
        <p:spPr>
          <a:xfrm>
            <a:off x="2703830" y="3375341"/>
            <a:ext cx="5329518" cy="73447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大四保研本科生、全体研究生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90629" y="3379509"/>
            <a:ext cx="1650446" cy="73447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面向对象</a:t>
            </a:r>
          </a:p>
        </p:txBody>
      </p:sp>
      <p:sp>
        <p:nvSpPr>
          <p:cNvPr id="21" name="矩形 20"/>
          <p:cNvSpPr/>
          <p:nvPr/>
        </p:nvSpPr>
        <p:spPr>
          <a:xfrm>
            <a:off x="2703830" y="4335689"/>
            <a:ext cx="5329518" cy="73447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一个学期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90629" y="4344025"/>
            <a:ext cx="1650446" cy="73447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项目周期</a:t>
            </a:r>
          </a:p>
        </p:txBody>
      </p:sp>
      <p:sp>
        <p:nvSpPr>
          <p:cNvPr id="23" name="矩形 22"/>
          <p:cNvSpPr/>
          <p:nvPr/>
        </p:nvSpPr>
        <p:spPr>
          <a:xfrm>
            <a:off x="2703830" y="5296038"/>
            <a:ext cx="5329518" cy="734470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学院资助生活费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万元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90629" y="5308540"/>
            <a:ext cx="1650446" cy="734470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经费资助</a:t>
            </a:r>
          </a:p>
        </p:txBody>
      </p:sp>
    </p:spTree>
    <p:extLst>
      <p:ext uri="{BB962C8B-B14F-4D97-AF65-F5344CB8AC3E}">
        <p14:creationId xmlns:p14="http://schemas.microsoft.com/office/powerpoint/2010/main" val="21420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意大利米兰理工大学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米兰理工大学（</a:t>
            </a:r>
            <a:r>
              <a:rPr lang="en-US" altLang="zh-CN" dirty="0" err="1"/>
              <a:t>Politecnico</a:t>
            </a:r>
            <a:r>
              <a:rPr lang="en-US" altLang="zh-CN" dirty="0"/>
              <a:t> di Milano</a:t>
            </a:r>
            <a:r>
              <a:rPr lang="zh-CN" altLang="en-US" dirty="0"/>
              <a:t>，简称</a:t>
            </a:r>
            <a:r>
              <a:rPr lang="en-US" altLang="zh-CN" dirty="0"/>
              <a:t>POLIMI</a:t>
            </a:r>
            <a:r>
              <a:rPr lang="zh-CN" altLang="en-US" dirty="0"/>
              <a:t>），创建于</a:t>
            </a:r>
            <a:r>
              <a:rPr lang="en-US" altLang="zh-CN" dirty="0"/>
              <a:t>1863</a:t>
            </a:r>
            <a:r>
              <a:rPr lang="zh-CN" altLang="en-US" dirty="0"/>
              <a:t>年，坐落在意大利最富饶的伦巴第大区首府米兰市中心，在伦巴第大区拥有七个校区（其中皮亚琴察校区在艾米利亚</a:t>
            </a:r>
            <a:r>
              <a:rPr lang="en-US" altLang="zh-CN" dirty="0"/>
              <a:t>-</a:t>
            </a:r>
            <a:r>
              <a:rPr lang="zh-CN" altLang="en-US" dirty="0"/>
              <a:t>罗马涅地区）。这是一所有着悠久历史，师资力量极其雄厚的大学，在建筑和设计界享有</a:t>
            </a:r>
            <a:r>
              <a:rPr lang="zh-CN" altLang="en-US" dirty="0" smtClean="0"/>
              <a:t>盛名。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在连续多年及最新（</a:t>
            </a:r>
            <a:r>
              <a:rPr lang="en-US" altLang="zh-CN" dirty="0"/>
              <a:t>2017-2018</a:t>
            </a:r>
            <a:r>
              <a:rPr lang="zh-CN" altLang="en-US" dirty="0"/>
              <a:t>）</a:t>
            </a:r>
            <a:r>
              <a:rPr lang="en-US" altLang="zh-CN" dirty="0">
                <a:hlinkClick r:id="rId2"/>
              </a:rPr>
              <a:t>QS</a:t>
            </a:r>
            <a:r>
              <a:rPr lang="zh-CN" altLang="en-US" dirty="0">
                <a:hlinkClick r:id="rId2"/>
              </a:rPr>
              <a:t>世界大学排名</a:t>
            </a:r>
            <a:r>
              <a:rPr lang="zh-CN" altLang="en-US" dirty="0"/>
              <a:t>上，米兰理工大学都排行</a:t>
            </a:r>
            <a:r>
              <a:rPr lang="zh-CN" altLang="en-US" b="1" dirty="0"/>
              <a:t>全意大利第一位</a:t>
            </a:r>
            <a:r>
              <a:rPr lang="zh-CN" altLang="en-US" b="1" dirty="0" smtClean="0"/>
              <a:t>。</a:t>
            </a:r>
            <a:r>
              <a:rPr lang="zh-CN" altLang="en-US" b="1" dirty="0"/>
              <a:t> 其中</a:t>
            </a:r>
            <a:r>
              <a:rPr lang="zh-CN" altLang="en-US" b="1" dirty="0" smtClean="0"/>
              <a:t>，建筑</a:t>
            </a:r>
            <a:r>
              <a:rPr lang="zh-CN" altLang="en-US" b="1" dirty="0"/>
              <a:t>和土木工程全球</a:t>
            </a:r>
            <a:r>
              <a:rPr lang="en-US" altLang="zh-CN" b="1" dirty="0"/>
              <a:t>9</a:t>
            </a:r>
            <a:r>
              <a:rPr lang="zh-CN" altLang="en-US" b="1" dirty="0" smtClean="0"/>
              <a:t>位。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欧洲规模最大的理工</a:t>
            </a:r>
            <a:r>
              <a:rPr lang="zh-CN" altLang="en-US" dirty="0" smtClean="0"/>
              <a:t>大学之一。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226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意大利米兰理工大学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每个</a:t>
            </a:r>
            <a:r>
              <a:rPr lang="zh-CN" altLang="en-US" dirty="0"/>
              <a:t>学期</a:t>
            </a:r>
            <a:r>
              <a:rPr lang="zh-CN" altLang="en-US" dirty="0" smtClean="0"/>
              <a:t>接收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名</a:t>
            </a:r>
            <a:r>
              <a:rPr lang="zh-CN" altLang="en-US" dirty="0"/>
              <a:t>学生</a:t>
            </a:r>
            <a:r>
              <a:rPr lang="zh-CN" altLang="en-US" dirty="0" smtClean="0"/>
              <a:t>，每学年共接收</a:t>
            </a:r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名</a:t>
            </a:r>
            <a:r>
              <a:rPr lang="zh-CN" altLang="en-US" dirty="0"/>
              <a:t>学生访学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只接收保研大四学生，访学期间修读研究生课程（研一期间派出）。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米兰理工大学</a:t>
            </a:r>
            <a:r>
              <a:rPr lang="zh-CN" altLang="en-US" dirty="0" smtClean="0">
                <a:solidFill>
                  <a:srgbClr val="FF0000"/>
                </a:solidFill>
              </a:rPr>
              <a:t>免收交流生学费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较强英语语言交流沟通</a:t>
            </a:r>
            <a:r>
              <a:rPr lang="zh-CN" altLang="en-US" dirty="0" smtClean="0"/>
              <a:t>能力。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4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美国内华达大学（雷诺分校）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内华达大学雷诺分校</a:t>
            </a:r>
            <a:r>
              <a:rPr lang="en-US" altLang="zh-CN" dirty="0"/>
              <a:t>(University of Nevada, Reno)</a:t>
            </a:r>
            <a:r>
              <a:rPr lang="zh-CN" altLang="en-US" dirty="0"/>
              <a:t>是一所历史非常悠久的综合院校。内华达大学雷诺分校始建于</a:t>
            </a:r>
            <a:r>
              <a:rPr lang="en-US" altLang="zh-CN" dirty="0"/>
              <a:t>1874</a:t>
            </a:r>
            <a:r>
              <a:rPr lang="zh-CN" altLang="en-US" dirty="0"/>
              <a:t>年，是由内华达州政府拨给的公用</a:t>
            </a:r>
            <a:r>
              <a:rPr lang="zh-CN" altLang="en-US" dirty="0" smtClean="0"/>
              <a:t>土地。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每学年</a:t>
            </a:r>
            <a:r>
              <a:rPr lang="zh-CN" altLang="en-US" dirty="0"/>
              <a:t>可接收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名</a:t>
            </a:r>
            <a:r>
              <a:rPr lang="zh-CN" altLang="en-US" dirty="0"/>
              <a:t>学生访学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保研大四学生和全体研究生均可申请。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访学期间修读本科或者研究生课程，内华达大学</a:t>
            </a:r>
            <a:r>
              <a:rPr lang="zh-CN" altLang="en-US" dirty="0" smtClean="0">
                <a:solidFill>
                  <a:srgbClr val="FF0000"/>
                </a:solidFill>
              </a:rPr>
              <a:t>免收交流生学费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英语要求：</a:t>
            </a:r>
            <a:r>
              <a:rPr lang="en-US" altLang="zh-CN" dirty="0" smtClean="0"/>
              <a:t>TOEFL</a:t>
            </a:r>
            <a:r>
              <a:rPr lang="en-US" altLang="zh-CN" dirty="0"/>
              <a:t>≥61</a:t>
            </a:r>
            <a:r>
              <a:rPr lang="zh-CN" altLang="en-US" dirty="0"/>
              <a:t>，或</a:t>
            </a:r>
            <a:r>
              <a:rPr lang="en-US" altLang="zh-CN" dirty="0"/>
              <a:t>IELTS≥</a:t>
            </a:r>
            <a:r>
              <a:rPr lang="en-US" altLang="zh-CN" dirty="0" smtClean="0"/>
              <a:t>6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46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76" y="286940"/>
            <a:ext cx="384752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00FF"/>
              </a:buClr>
              <a:tabLst>
                <a:tab pos="630238" algn="l"/>
              </a:tabLst>
            </a:pPr>
            <a:r>
              <a:rPr lang="zh-CN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国外一学期访学项目</a:t>
            </a:r>
            <a:endParaRPr lang="zh-CN" altLang="en-US" sz="2800" b="1" dirty="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55" y="1239152"/>
            <a:ext cx="6977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国外主要合作院校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6755" y="2136359"/>
            <a:ext cx="83238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p"/>
            </a:pPr>
            <a:r>
              <a:rPr lang="zh-CN" altLang="en-US" b="1" dirty="0" smtClean="0"/>
              <a:t>澳大利亚昆士兰大学</a:t>
            </a:r>
            <a:r>
              <a:rPr lang="zh-CN" altLang="zh-CN" b="1" dirty="0" smtClean="0"/>
              <a:t>。</a:t>
            </a:r>
            <a:endParaRPr lang="zh-CN" altLang="en-US" b="1" dirty="0" smtClean="0"/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/>
              <a:t>昆士兰大学（</a:t>
            </a:r>
            <a:r>
              <a:rPr lang="en-US" altLang="zh-CN" dirty="0"/>
              <a:t>The University of Queensland</a:t>
            </a:r>
            <a:r>
              <a:rPr lang="zh-CN" altLang="en-US" dirty="0"/>
              <a:t>），简称昆大，世界</a:t>
            </a:r>
            <a:r>
              <a:rPr lang="en-US" altLang="zh-CN" dirty="0"/>
              <a:t>50</a:t>
            </a:r>
            <a:r>
              <a:rPr lang="zh-CN" altLang="en-US" dirty="0"/>
              <a:t>强名校 、澳大利亚顶尖学府、著名高等科研学府之一。澳大利亚常春藤名校联盟“八大名校”之一。昆士兰大学在最新的</a:t>
            </a:r>
            <a:r>
              <a:rPr lang="en-US" altLang="zh-CN" dirty="0"/>
              <a:t>2017-2018 QS</a:t>
            </a:r>
            <a:r>
              <a:rPr lang="zh-CN" altLang="en-US" dirty="0"/>
              <a:t>大学排名中位居世界第</a:t>
            </a:r>
            <a:r>
              <a:rPr lang="en-US" altLang="zh-CN" dirty="0"/>
              <a:t>47</a:t>
            </a:r>
            <a:r>
              <a:rPr lang="zh-CN" altLang="en-US" dirty="0" smtClean="0"/>
              <a:t>位，</a:t>
            </a:r>
            <a:r>
              <a:rPr lang="en-US" altLang="zh-CN" dirty="0"/>
              <a:t>US NEWS</a:t>
            </a:r>
            <a:r>
              <a:rPr lang="zh-CN" altLang="en-US" dirty="0"/>
              <a:t>排名世界第</a:t>
            </a:r>
            <a:r>
              <a:rPr lang="en-US" altLang="zh-CN" dirty="0"/>
              <a:t>45</a:t>
            </a:r>
            <a:r>
              <a:rPr lang="zh-CN" altLang="en-US" dirty="0" smtClean="0"/>
              <a:t>位，</a:t>
            </a:r>
            <a:r>
              <a:rPr lang="en-US" altLang="zh-CN" dirty="0"/>
              <a:t>2017Times</a:t>
            </a:r>
            <a:r>
              <a:rPr lang="zh-CN" altLang="en-US" dirty="0"/>
              <a:t>排名世界第</a:t>
            </a:r>
            <a:r>
              <a:rPr lang="en-US" altLang="zh-CN" dirty="0"/>
              <a:t>65</a:t>
            </a:r>
            <a:r>
              <a:rPr lang="zh-CN" altLang="en-US" dirty="0" smtClean="0"/>
              <a:t>位，均</a:t>
            </a:r>
            <a:r>
              <a:rPr lang="zh-CN" altLang="en-US" dirty="0"/>
              <a:t>处于世界排名前</a:t>
            </a:r>
            <a:r>
              <a:rPr lang="en-US" altLang="zh-CN" dirty="0"/>
              <a:t>1%</a:t>
            </a:r>
            <a:r>
              <a:rPr lang="zh-CN" altLang="en-US" dirty="0"/>
              <a:t>位置，稳居澳洲大学前三。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硕一</a:t>
            </a:r>
            <a:r>
              <a:rPr lang="zh-CN" altLang="en-US" dirty="0"/>
              <a:t>、硕二学生</a:t>
            </a:r>
            <a:r>
              <a:rPr lang="zh-CN" altLang="en-US" dirty="0" smtClean="0"/>
              <a:t>。</a:t>
            </a:r>
          </a:p>
          <a:p>
            <a:pPr marL="557213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zh-CN" altLang="en-US" dirty="0" smtClean="0"/>
              <a:t>英语要求：</a:t>
            </a:r>
            <a:r>
              <a:rPr lang="zh-CN" altLang="en-US" dirty="0"/>
              <a:t>托福</a:t>
            </a:r>
            <a:r>
              <a:rPr lang="en-US" altLang="zh-CN" dirty="0"/>
              <a:t>87</a:t>
            </a:r>
            <a:r>
              <a:rPr lang="zh-CN" altLang="en-US" dirty="0"/>
              <a:t>分，或雅思</a:t>
            </a:r>
            <a:r>
              <a:rPr lang="en-US" altLang="zh-CN" dirty="0"/>
              <a:t>6.5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19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CONTENTS"/>
  <p:tag name="ID" val="5535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OTHERS"/>
  <p:tag name="ID" val="5535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OTHERS"/>
  <p:tag name="ID" val="5535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AUTOCOLOR" val="FALSE"/>
  <p:tag name="MH_TYPE" val="SECTION"/>
  <p:tag name="ID" val="5535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TITLE"/>
  <p:tag name="ID" val="5535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ENTRY"/>
  <p:tag name="ID" val="553529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6185322"/>
  <p:tag name="MH_LIBRARY" val="CONTENTS"/>
  <p:tag name="MH_TYPE" val="NUMBER"/>
  <p:tag name="ID" val="553529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qr2rnb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1275</Words>
  <Application>Microsoft Macintosh PowerPoint</Application>
  <PresentationFormat>全屏显示(4:3)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等线</vt:lpstr>
      <vt:lpstr>黑体</vt:lpstr>
      <vt:lpstr>华文琥珀</vt:lpstr>
      <vt:lpstr>华文中宋</vt:lpstr>
      <vt:lpstr>宋体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Microsoft Office 用户</cp:lastModifiedBy>
  <cp:revision>1053</cp:revision>
  <cp:lastPrinted>2018-03-22T06:24:00Z</cp:lastPrinted>
  <dcterms:created xsi:type="dcterms:W3CDTF">2018-01-30T07:32:00Z</dcterms:created>
  <dcterms:modified xsi:type="dcterms:W3CDTF">2018-09-12T03:32:43Z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